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15"/>
    <p:sldId id="257" r:id="rId16"/>
    <p:sldId id="258" r:id="rId17"/>
    <p:sldId id="259" r:id="rId18"/>
    <p:sldId id="260" r:id="rId19"/>
    <p:sldId id="261" r:id="rId20"/>
    <p:sldId id="262" r:id="rId21"/>
    <p:sldId id="263" r:id="rId22"/>
    <p:sldId id="264" r:id="rId23"/>
    <p:sldId id="265" r:id="rId24"/>
    <p:sldId id="266" r:id="rId25"/>
  </p:sldIdLst>
  <p:sldSz cx="18288000" cy="10287000"/>
  <p:notesSz cx="6858000" cy="9144000"/>
  <p:embeddedFontLst>
    <p:embeddedFont>
      <p:font typeface="Hammersmith One" charset="1" panose="02010703030501060504"/>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Poppins" charset="1" panose="00000500000000000000"/>
      <p:regular r:id="rId11"/>
    </p:embeddedFont>
    <p:embeddedFont>
      <p:font typeface="Poppins Bold" charset="1" panose="00000800000000000000"/>
      <p:regular r:id="rId12"/>
    </p:embeddedFont>
    <p:embeddedFont>
      <p:font typeface="Poppins Italics" charset="1" panose="00000500000000000000"/>
      <p:regular r:id="rId13"/>
    </p:embeddedFont>
    <p:embeddedFont>
      <p:font typeface="Poppins Bold Italics" charset="1" panose="00000800000000000000"/>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slides/slide1.xml" Type="http://schemas.openxmlformats.org/officeDocument/2006/relationships/slide"/><Relationship Id="rId16" Target="slides/slide2.xml" Type="http://schemas.openxmlformats.org/officeDocument/2006/relationships/slide"/><Relationship Id="rId17" Target="slides/slide3.xml" Type="http://schemas.openxmlformats.org/officeDocument/2006/relationships/slide"/><Relationship Id="rId18" Target="slides/slide4.xml" Type="http://schemas.openxmlformats.org/officeDocument/2006/relationships/slide"/><Relationship Id="rId19" Target="slides/slide5.xml" Type="http://schemas.openxmlformats.org/officeDocument/2006/relationships/slide"/><Relationship Id="rId2" Target="presProps.xml" Type="http://schemas.openxmlformats.org/officeDocument/2006/relationships/presProps"/><Relationship Id="rId20" Target="slides/slide6.xml" Type="http://schemas.openxmlformats.org/officeDocument/2006/relationships/slide"/><Relationship Id="rId21" Target="slides/slide7.xml" Type="http://schemas.openxmlformats.org/officeDocument/2006/relationships/slide"/><Relationship Id="rId22" Target="slides/slide8.xml" Type="http://schemas.openxmlformats.org/officeDocument/2006/relationships/slide"/><Relationship Id="rId23" Target="slides/slide9.xml" Type="http://schemas.openxmlformats.org/officeDocument/2006/relationships/slide"/><Relationship Id="rId24" Target="slides/slide10.xml" Type="http://schemas.openxmlformats.org/officeDocument/2006/relationships/slide"/><Relationship Id="rId25" Target="slides/slide11.xml" Type="http://schemas.openxmlformats.org/officeDocument/2006/relationship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jpeg>
</file>

<file path=ppt/media/image11.jpeg>
</file>

<file path=ppt/media/image2.svg>
</file>

<file path=ppt/media/image3.png>
</file>

<file path=ppt/media/image4.svg>
</file>

<file path=ppt/media/image5.png>
</file>

<file path=ppt/media/image6.svg>
</file>

<file path=ppt/media/image7.png>
</file>

<file path=ppt/media/image8.sv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1.png" Type="http://schemas.openxmlformats.org/officeDocument/2006/relationships/image"/><Relationship Id="rId8" Target="../media/image2.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1.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1.png" Type="http://schemas.openxmlformats.org/officeDocument/2006/relationships/image"/><Relationship Id="rId8" Target="../media/image2.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1.png" Type="http://schemas.openxmlformats.org/officeDocument/2006/relationships/image"/><Relationship Id="rId7" Target="../media/image2.sv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10.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1.png" Type="http://schemas.openxmlformats.org/officeDocument/2006/relationships/image"/><Relationship Id="rId8" Target="../media/image2.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9.jpe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10800000">
            <a:off x="-3267759" y="0"/>
            <a:ext cx="8592918" cy="7171180"/>
          </a:xfrm>
          <a:custGeom>
            <a:avLst/>
            <a:gdLst/>
            <a:ahLst/>
            <a:cxnLst/>
            <a:rect r="r" b="b" t="t" l="l"/>
            <a:pathLst>
              <a:path h="7171180" w="8592918">
                <a:moveTo>
                  <a:pt x="0" y="0"/>
                </a:moveTo>
                <a:lnTo>
                  <a:pt x="8592918" y="0"/>
                </a:lnTo>
                <a:lnTo>
                  <a:pt x="8592918" y="7171180"/>
                </a:lnTo>
                <a:lnTo>
                  <a:pt x="0" y="7171180"/>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677400" y="-289094"/>
            <a:ext cx="13368801" cy="10865189"/>
          </a:xfrm>
          <a:custGeom>
            <a:avLst/>
            <a:gdLst/>
            <a:ahLst/>
            <a:cxnLst/>
            <a:rect r="r" b="b" t="t" l="l"/>
            <a:pathLst>
              <a:path h="10865189" w="13368801">
                <a:moveTo>
                  <a:pt x="0" y="0"/>
                </a:moveTo>
                <a:lnTo>
                  <a:pt x="13368801" y="0"/>
                </a:lnTo>
                <a:lnTo>
                  <a:pt x="13368801" y="10865188"/>
                </a:lnTo>
                <a:lnTo>
                  <a:pt x="0" y="108651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3193073" y="6250420"/>
            <a:ext cx="10974655" cy="1276381"/>
          </a:xfrm>
          <a:prstGeom prst="rect">
            <a:avLst/>
          </a:prstGeom>
        </p:spPr>
        <p:txBody>
          <a:bodyPr anchor="t" rtlCol="false" tIns="0" lIns="0" bIns="0" rIns="0">
            <a:spAutoFit/>
          </a:bodyPr>
          <a:lstStyle/>
          <a:p>
            <a:pPr>
              <a:lnSpc>
                <a:spcPts val="9547"/>
              </a:lnSpc>
            </a:pPr>
            <a:r>
              <a:rPr lang="en-US" sz="9644">
                <a:solidFill>
                  <a:srgbClr val="000000"/>
                </a:solidFill>
                <a:latin typeface="Hammersmith One"/>
              </a:rPr>
              <a:t>Quad Squad</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true" flipV="true" rot="-1196872">
            <a:off x="11288532" y="3259091"/>
            <a:ext cx="9881325" cy="8030822"/>
          </a:xfrm>
          <a:custGeom>
            <a:avLst/>
            <a:gdLst/>
            <a:ahLst/>
            <a:cxnLst/>
            <a:rect r="r" b="b" t="t" l="l"/>
            <a:pathLst>
              <a:path h="8030822" w="9881325">
                <a:moveTo>
                  <a:pt x="9881325" y="8030822"/>
                </a:moveTo>
                <a:lnTo>
                  <a:pt x="0" y="8030822"/>
                </a:lnTo>
                <a:lnTo>
                  <a:pt x="0" y="0"/>
                </a:lnTo>
                <a:lnTo>
                  <a:pt x="9881325" y="0"/>
                </a:lnTo>
                <a:lnTo>
                  <a:pt x="9881325" y="8030822"/>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1822606" y="1228725"/>
            <a:ext cx="11125082" cy="6254660"/>
          </a:xfrm>
          <a:prstGeom prst="rect">
            <a:avLst/>
          </a:prstGeom>
        </p:spPr>
        <p:txBody>
          <a:bodyPr anchor="t" rtlCol="false" tIns="0" lIns="0" bIns="0" rIns="0">
            <a:spAutoFit/>
          </a:bodyPr>
          <a:lstStyle/>
          <a:p>
            <a:pPr>
              <a:lnSpc>
                <a:spcPts val="9778"/>
              </a:lnSpc>
            </a:pPr>
            <a:r>
              <a:rPr lang="en-US" sz="9877">
                <a:solidFill>
                  <a:srgbClr val="000000"/>
                </a:solidFill>
                <a:latin typeface="Hammersmith One"/>
              </a:rPr>
              <a:t>Framework Architecture and Test Execution watch recorded video</a:t>
            </a:r>
          </a:p>
        </p:txBody>
      </p:sp>
      <p:sp>
        <p:nvSpPr>
          <p:cNvPr name="Freeform 4" id="4"/>
          <p:cNvSpPr/>
          <p:nvPr/>
        </p:nvSpPr>
        <p:spPr>
          <a:xfrm flipH="false" flipV="false" rot="-5400000">
            <a:off x="-2071660" y="-1672434"/>
            <a:ext cx="4443665" cy="3344868"/>
          </a:xfrm>
          <a:custGeom>
            <a:avLst/>
            <a:gdLst/>
            <a:ahLst/>
            <a:cxnLst/>
            <a:rect r="r" b="b" t="t" l="l"/>
            <a:pathLst>
              <a:path h="3344868" w="4443665">
                <a:moveTo>
                  <a:pt x="0" y="0"/>
                </a:moveTo>
                <a:lnTo>
                  <a:pt x="4443665" y="0"/>
                </a:lnTo>
                <a:lnTo>
                  <a:pt x="4443665" y="3344868"/>
                </a:lnTo>
                <a:lnTo>
                  <a:pt x="0" y="33448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16637987" y="510186"/>
            <a:ext cx="1242625" cy="1037027"/>
          </a:xfrm>
          <a:custGeom>
            <a:avLst/>
            <a:gdLst/>
            <a:ahLst/>
            <a:cxnLst/>
            <a:rect r="r" b="b" t="t" l="l"/>
            <a:pathLst>
              <a:path h="1037027" w="1242625">
                <a:moveTo>
                  <a:pt x="0" y="0"/>
                </a:moveTo>
                <a:lnTo>
                  <a:pt x="1242626" y="0"/>
                </a:lnTo>
                <a:lnTo>
                  <a:pt x="1242626" y="1037028"/>
                </a:lnTo>
                <a:lnTo>
                  <a:pt x="0" y="10370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true" flipV="true" rot="-1726463">
            <a:off x="-3736200" y="-4362426"/>
            <a:ext cx="16425903" cy="13349780"/>
          </a:xfrm>
          <a:custGeom>
            <a:avLst/>
            <a:gdLst/>
            <a:ahLst/>
            <a:cxnLst/>
            <a:rect r="r" b="b" t="t" l="l"/>
            <a:pathLst>
              <a:path h="13349780" w="16425903">
                <a:moveTo>
                  <a:pt x="16425903" y="13349779"/>
                </a:moveTo>
                <a:lnTo>
                  <a:pt x="0" y="13349779"/>
                </a:lnTo>
                <a:lnTo>
                  <a:pt x="0" y="0"/>
                </a:lnTo>
                <a:lnTo>
                  <a:pt x="16425903" y="0"/>
                </a:lnTo>
                <a:lnTo>
                  <a:pt x="16425903" y="13349779"/>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9871174" y="8757994"/>
            <a:ext cx="7388126" cy="523875"/>
          </a:xfrm>
          <a:prstGeom prst="rect">
            <a:avLst/>
          </a:prstGeom>
        </p:spPr>
        <p:txBody>
          <a:bodyPr anchor="t" rtlCol="false" tIns="0" lIns="0" bIns="0" rIns="0">
            <a:spAutoFit/>
          </a:bodyPr>
          <a:lstStyle/>
          <a:p>
            <a:pPr algn="r">
              <a:lnSpc>
                <a:spcPts val="4199"/>
              </a:lnSpc>
            </a:pPr>
            <a:r>
              <a:rPr lang="en-US" sz="2999">
                <a:solidFill>
                  <a:srgbClr val="737373"/>
                </a:solidFill>
                <a:latin typeface="Poppins Italics"/>
              </a:rPr>
              <a:t>Quad Squad</a:t>
            </a:r>
          </a:p>
        </p:txBody>
      </p:sp>
      <p:sp>
        <p:nvSpPr>
          <p:cNvPr name="TextBox 4" id="4"/>
          <p:cNvSpPr txBox="true"/>
          <p:nvPr/>
        </p:nvSpPr>
        <p:spPr>
          <a:xfrm rot="0">
            <a:off x="7673538" y="4584409"/>
            <a:ext cx="9585762" cy="1562198"/>
          </a:xfrm>
          <a:prstGeom prst="rect">
            <a:avLst/>
          </a:prstGeom>
        </p:spPr>
        <p:txBody>
          <a:bodyPr anchor="t" rtlCol="false" tIns="0" lIns="0" bIns="0" rIns="0">
            <a:spAutoFit/>
          </a:bodyPr>
          <a:lstStyle/>
          <a:p>
            <a:pPr algn="r">
              <a:lnSpc>
                <a:spcPts val="11722"/>
              </a:lnSpc>
            </a:pPr>
            <a:r>
              <a:rPr lang="en-US" sz="11841">
                <a:solidFill>
                  <a:srgbClr val="000000"/>
                </a:solidFill>
                <a:latin typeface="Hammersmith One"/>
              </a:rPr>
              <a:t>Thank You</a:t>
            </a:r>
          </a:p>
        </p:txBody>
      </p:sp>
      <p:sp>
        <p:nvSpPr>
          <p:cNvPr name="Freeform 5" id="5"/>
          <p:cNvSpPr/>
          <p:nvPr/>
        </p:nvSpPr>
        <p:spPr>
          <a:xfrm flipH="false" flipV="true" rot="-5400000">
            <a:off x="16556025" y="9158997"/>
            <a:ext cx="4443665" cy="3344868"/>
          </a:xfrm>
          <a:custGeom>
            <a:avLst/>
            <a:gdLst/>
            <a:ahLst/>
            <a:cxnLst/>
            <a:rect r="r" b="b" t="t" l="l"/>
            <a:pathLst>
              <a:path h="3344868" w="4443665">
                <a:moveTo>
                  <a:pt x="0" y="3344868"/>
                </a:moveTo>
                <a:lnTo>
                  <a:pt x="4443665" y="3344868"/>
                </a:lnTo>
                <a:lnTo>
                  <a:pt x="4443665" y="0"/>
                </a:lnTo>
                <a:lnTo>
                  <a:pt x="0" y="0"/>
                </a:lnTo>
                <a:lnTo>
                  <a:pt x="0" y="3344868"/>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637987" y="510186"/>
            <a:ext cx="1242625" cy="1037027"/>
          </a:xfrm>
          <a:custGeom>
            <a:avLst/>
            <a:gdLst/>
            <a:ahLst/>
            <a:cxnLst/>
            <a:rect r="r" b="b" t="t" l="l"/>
            <a:pathLst>
              <a:path h="1037027" w="1242625">
                <a:moveTo>
                  <a:pt x="0" y="0"/>
                </a:moveTo>
                <a:lnTo>
                  <a:pt x="1242626" y="0"/>
                </a:lnTo>
                <a:lnTo>
                  <a:pt x="1242626" y="1037028"/>
                </a:lnTo>
                <a:lnTo>
                  <a:pt x="0" y="10370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8672931" y="-496097"/>
            <a:ext cx="13368801" cy="10865189"/>
          </a:xfrm>
          <a:custGeom>
            <a:avLst/>
            <a:gdLst/>
            <a:ahLst/>
            <a:cxnLst/>
            <a:rect r="r" b="b" t="t" l="l"/>
            <a:pathLst>
              <a:path h="10865189" w="13368801">
                <a:moveTo>
                  <a:pt x="0" y="0"/>
                </a:moveTo>
                <a:lnTo>
                  <a:pt x="13368801" y="0"/>
                </a:lnTo>
                <a:lnTo>
                  <a:pt x="13368801" y="10865189"/>
                </a:lnTo>
                <a:lnTo>
                  <a:pt x="0" y="108651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6615566" y="510186"/>
            <a:ext cx="1242625" cy="1037027"/>
          </a:xfrm>
          <a:custGeom>
            <a:avLst/>
            <a:gdLst/>
            <a:ahLst/>
            <a:cxnLst/>
            <a:rect r="r" b="b" t="t" l="l"/>
            <a:pathLst>
              <a:path h="1037027" w="1242625">
                <a:moveTo>
                  <a:pt x="0" y="0"/>
                </a:moveTo>
                <a:lnTo>
                  <a:pt x="1242625" y="0"/>
                </a:lnTo>
                <a:lnTo>
                  <a:pt x="1242625" y="1037028"/>
                </a:lnTo>
                <a:lnTo>
                  <a:pt x="0" y="103702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true" rot="-5400000">
            <a:off x="16066167" y="8614566"/>
            <a:ext cx="4443665" cy="3344868"/>
          </a:xfrm>
          <a:custGeom>
            <a:avLst/>
            <a:gdLst/>
            <a:ahLst/>
            <a:cxnLst/>
            <a:rect r="r" b="b" t="t" l="l"/>
            <a:pathLst>
              <a:path h="3344868" w="4443665">
                <a:moveTo>
                  <a:pt x="4443666" y="3344868"/>
                </a:moveTo>
                <a:lnTo>
                  <a:pt x="0" y="3344868"/>
                </a:lnTo>
                <a:lnTo>
                  <a:pt x="0" y="0"/>
                </a:lnTo>
                <a:lnTo>
                  <a:pt x="4443666" y="0"/>
                </a:lnTo>
                <a:lnTo>
                  <a:pt x="4443666" y="3344868"/>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6032298" y="1761851"/>
            <a:ext cx="5776850" cy="2823350"/>
          </a:xfrm>
          <a:prstGeom prst="rect">
            <a:avLst/>
          </a:prstGeom>
        </p:spPr>
        <p:txBody>
          <a:bodyPr anchor="t" rtlCol="false" tIns="0" lIns="0" bIns="0" rIns="0">
            <a:spAutoFit/>
          </a:bodyPr>
          <a:lstStyle/>
          <a:p>
            <a:pPr>
              <a:lnSpc>
                <a:spcPts val="10891"/>
              </a:lnSpc>
            </a:pPr>
            <a:r>
              <a:rPr lang="en-US" sz="11001">
                <a:solidFill>
                  <a:srgbClr val="000000"/>
                </a:solidFill>
                <a:latin typeface="Hammersmith One"/>
              </a:rPr>
              <a:t>Table of Content</a:t>
            </a:r>
          </a:p>
        </p:txBody>
      </p:sp>
      <p:sp>
        <p:nvSpPr>
          <p:cNvPr name="TextBox 6" id="6"/>
          <p:cNvSpPr txBox="true"/>
          <p:nvPr/>
        </p:nvSpPr>
        <p:spPr>
          <a:xfrm rot="0">
            <a:off x="3702805" y="5867188"/>
            <a:ext cx="5441195" cy="2905761"/>
          </a:xfrm>
          <a:prstGeom prst="rect">
            <a:avLst/>
          </a:prstGeom>
        </p:spPr>
        <p:txBody>
          <a:bodyPr anchor="t" rtlCol="false" tIns="0" lIns="0" bIns="0" rIns="0">
            <a:spAutoFit/>
          </a:bodyPr>
          <a:lstStyle/>
          <a:p>
            <a:pPr algn="just" marL="885186" indent="-442593" lvl="1">
              <a:lnSpc>
                <a:spcPts val="5739"/>
              </a:lnSpc>
              <a:buFont typeface="Arial"/>
              <a:buChar char="•"/>
            </a:pPr>
            <a:r>
              <a:rPr lang="en-US" sz="4099">
                <a:solidFill>
                  <a:srgbClr val="737373"/>
                </a:solidFill>
                <a:latin typeface="Poppins"/>
              </a:rPr>
              <a:t>About Us</a:t>
            </a:r>
          </a:p>
          <a:p>
            <a:pPr algn="just" marL="885186" indent="-442593" lvl="1">
              <a:lnSpc>
                <a:spcPts val="5739"/>
              </a:lnSpc>
              <a:buFont typeface="Arial"/>
              <a:buChar char="•"/>
            </a:pPr>
            <a:r>
              <a:rPr lang="en-US" sz="4099">
                <a:solidFill>
                  <a:srgbClr val="737373"/>
                </a:solidFill>
                <a:latin typeface="Poppins"/>
              </a:rPr>
              <a:t>Introduction</a:t>
            </a:r>
          </a:p>
          <a:p>
            <a:pPr algn="just" marL="885186" indent="-442593" lvl="1">
              <a:lnSpc>
                <a:spcPts val="5739"/>
              </a:lnSpc>
              <a:buFont typeface="Arial"/>
              <a:buChar char="•"/>
            </a:pPr>
            <a:r>
              <a:rPr lang="en-US" sz="4099">
                <a:solidFill>
                  <a:srgbClr val="737373"/>
                </a:solidFill>
                <a:latin typeface="Poppins"/>
              </a:rPr>
              <a:t>eWheelz</a:t>
            </a:r>
          </a:p>
          <a:p>
            <a:pPr algn="just" marL="885186" indent="-442593" lvl="1">
              <a:lnSpc>
                <a:spcPts val="5739"/>
              </a:lnSpc>
              <a:buFont typeface="Arial"/>
              <a:buChar char="•"/>
            </a:pPr>
            <a:r>
              <a:rPr lang="en-US" sz="4099">
                <a:solidFill>
                  <a:srgbClr val="737373"/>
                </a:solidFill>
                <a:latin typeface="Poppins"/>
              </a:rPr>
              <a:t>Selenium/Java</a:t>
            </a:r>
          </a:p>
        </p:txBody>
      </p:sp>
      <p:sp>
        <p:nvSpPr>
          <p:cNvPr name="TextBox 7" id="7"/>
          <p:cNvSpPr txBox="true"/>
          <p:nvPr/>
        </p:nvSpPr>
        <p:spPr>
          <a:xfrm rot="0">
            <a:off x="9774991" y="5867188"/>
            <a:ext cx="7221121" cy="2905761"/>
          </a:xfrm>
          <a:prstGeom prst="rect">
            <a:avLst/>
          </a:prstGeom>
        </p:spPr>
        <p:txBody>
          <a:bodyPr anchor="t" rtlCol="false" tIns="0" lIns="0" bIns="0" rIns="0">
            <a:spAutoFit/>
          </a:bodyPr>
          <a:lstStyle/>
          <a:p>
            <a:pPr algn="just" marL="885186" indent="-442593" lvl="1">
              <a:lnSpc>
                <a:spcPts val="5739"/>
              </a:lnSpc>
              <a:buFont typeface="Arial"/>
              <a:buChar char="•"/>
            </a:pPr>
            <a:r>
              <a:rPr lang="en-US" sz="4099">
                <a:solidFill>
                  <a:srgbClr val="737373"/>
                </a:solidFill>
                <a:latin typeface="Poppins"/>
              </a:rPr>
              <a:t>TestNG &amp; Maven</a:t>
            </a:r>
          </a:p>
          <a:p>
            <a:pPr algn="just" marL="885186" indent="-442593" lvl="1">
              <a:lnSpc>
                <a:spcPts val="5739"/>
              </a:lnSpc>
              <a:buFont typeface="Arial"/>
              <a:buChar char="•"/>
            </a:pPr>
            <a:r>
              <a:rPr lang="en-US" sz="4099">
                <a:solidFill>
                  <a:srgbClr val="737373"/>
                </a:solidFill>
                <a:latin typeface="Poppins"/>
              </a:rPr>
              <a:t>POM</a:t>
            </a:r>
          </a:p>
          <a:p>
            <a:pPr algn="just" marL="885186" indent="-442593" lvl="1">
              <a:lnSpc>
                <a:spcPts val="5739"/>
              </a:lnSpc>
              <a:buFont typeface="Arial"/>
              <a:buChar char="•"/>
            </a:pPr>
            <a:r>
              <a:rPr lang="en-US" sz="4099">
                <a:solidFill>
                  <a:srgbClr val="737373"/>
                </a:solidFill>
                <a:latin typeface="Poppins"/>
              </a:rPr>
              <a:t>Framework architecture</a:t>
            </a:r>
          </a:p>
          <a:p>
            <a:pPr algn="just" marL="885186" indent="-442593" lvl="1">
              <a:lnSpc>
                <a:spcPts val="5739"/>
              </a:lnSpc>
              <a:buFont typeface="Arial"/>
              <a:buChar char="•"/>
            </a:pPr>
            <a:r>
              <a:rPr lang="en-US" sz="4099">
                <a:solidFill>
                  <a:srgbClr val="737373"/>
                </a:solidFill>
                <a:latin typeface="Poppins"/>
              </a:rPr>
              <a:t>Test Execution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true" flipV="false" rot="0">
            <a:off x="8460809" y="1547214"/>
            <a:ext cx="13368801" cy="10865189"/>
          </a:xfrm>
          <a:custGeom>
            <a:avLst/>
            <a:gdLst/>
            <a:ahLst/>
            <a:cxnLst/>
            <a:rect r="r" b="b" t="t" l="l"/>
            <a:pathLst>
              <a:path h="10865189" w="13368801">
                <a:moveTo>
                  <a:pt x="13368801" y="0"/>
                </a:moveTo>
                <a:lnTo>
                  <a:pt x="0" y="0"/>
                </a:lnTo>
                <a:lnTo>
                  <a:pt x="0" y="10865189"/>
                </a:lnTo>
                <a:lnTo>
                  <a:pt x="13368801" y="10865189"/>
                </a:lnTo>
                <a:lnTo>
                  <a:pt x="13368801"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11497848" y="223262"/>
            <a:ext cx="6560317" cy="9840476"/>
            <a:chOff x="0" y="0"/>
            <a:chExt cx="6350000" cy="9525000"/>
          </a:xfrm>
        </p:grpSpPr>
        <p:sp>
          <p:nvSpPr>
            <p:cNvPr name="Freeform 4" id="4"/>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4"/>
              <a:stretch>
                <a:fillRect l="-74481" t="0" r="-74481" b="0"/>
              </a:stretch>
            </a:blipFill>
          </p:spPr>
        </p:sp>
      </p:grpSp>
      <p:sp>
        <p:nvSpPr>
          <p:cNvPr name="Freeform 5" id="5"/>
          <p:cNvSpPr/>
          <p:nvPr/>
        </p:nvSpPr>
        <p:spPr>
          <a:xfrm flipH="false" flipV="false" rot="-5400000">
            <a:off x="-1101469" y="9146146"/>
            <a:ext cx="3031255" cy="2281708"/>
          </a:xfrm>
          <a:custGeom>
            <a:avLst/>
            <a:gdLst/>
            <a:ahLst/>
            <a:cxnLst/>
            <a:rect r="r" b="b" t="t" l="l"/>
            <a:pathLst>
              <a:path h="2281708" w="3031255">
                <a:moveTo>
                  <a:pt x="0" y="0"/>
                </a:moveTo>
                <a:lnTo>
                  <a:pt x="3031255" y="0"/>
                </a:lnTo>
                <a:lnTo>
                  <a:pt x="3031255" y="2281708"/>
                </a:lnTo>
                <a:lnTo>
                  <a:pt x="0" y="228170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626978" y="1247775"/>
            <a:ext cx="7388126" cy="1405888"/>
          </a:xfrm>
          <a:prstGeom prst="rect">
            <a:avLst/>
          </a:prstGeom>
        </p:spPr>
        <p:txBody>
          <a:bodyPr anchor="t" rtlCol="false" tIns="0" lIns="0" bIns="0" rIns="0">
            <a:spAutoFit/>
          </a:bodyPr>
          <a:lstStyle/>
          <a:p>
            <a:pPr>
              <a:lnSpc>
                <a:spcPts val="10581"/>
              </a:lnSpc>
            </a:pPr>
            <a:r>
              <a:rPr lang="en-US" sz="10687">
                <a:solidFill>
                  <a:srgbClr val="000000"/>
                </a:solidFill>
                <a:latin typeface="Hammersmith One"/>
              </a:rPr>
              <a:t>About Us</a:t>
            </a:r>
          </a:p>
        </p:txBody>
      </p:sp>
      <p:sp>
        <p:nvSpPr>
          <p:cNvPr name="TextBox 7" id="7"/>
          <p:cNvSpPr txBox="true"/>
          <p:nvPr/>
        </p:nvSpPr>
        <p:spPr>
          <a:xfrm rot="0">
            <a:off x="626978" y="2434588"/>
            <a:ext cx="7388126" cy="5304155"/>
          </a:xfrm>
          <a:prstGeom prst="rect">
            <a:avLst/>
          </a:prstGeom>
        </p:spPr>
        <p:txBody>
          <a:bodyPr anchor="t" rtlCol="false" tIns="0" lIns="0" bIns="0" rIns="0">
            <a:spAutoFit/>
          </a:bodyPr>
          <a:lstStyle/>
          <a:p>
            <a:pPr algn="just">
              <a:lnSpc>
                <a:spcPts val="5319"/>
              </a:lnSpc>
            </a:pPr>
            <a:r>
              <a:rPr lang="en-US" sz="2799">
                <a:solidFill>
                  <a:srgbClr val="737373"/>
                </a:solidFill>
                <a:latin typeface="Poppins"/>
              </a:rPr>
              <a:t>Quad Squad is a team of highly skilled professionals providing superior quality assurance of software and information systems, Utilizing only the most modern tools for the testing process. Highly skilled and experienced  QA and business analyst to deliver testing results of unparalleled quality.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6619580"/>
            <a:ext cx="13368801" cy="10865189"/>
          </a:xfrm>
          <a:custGeom>
            <a:avLst/>
            <a:gdLst/>
            <a:ahLst/>
            <a:cxnLst/>
            <a:rect r="r" b="b" t="t" l="l"/>
            <a:pathLst>
              <a:path h="10865189" w="13368801">
                <a:moveTo>
                  <a:pt x="0" y="0"/>
                </a:moveTo>
                <a:lnTo>
                  <a:pt x="13368801" y="0"/>
                </a:lnTo>
                <a:lnTo>
                  <a:pt x="13368801" y="10865189"/>
                </a:lnTo>
                <a:lnTo>
                  <a:pt x="0" y="108651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450725" y="223262"/>
            <a:ext cx="6560317" cy="9840476"/>
            <a:chOff x="0" y="0"/>
            <a:chExt cx="6350000" cy="9525000"/>
          </a:xfrm>
        </p:grpSpPr>
        <p:sp>
          <p:nvSpPr>
            <p:cNvPr name="Freeform 4" id="4"/>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4"/>
              <a:stretch>
                <a:fillRect l="0" t="-31" r="0" b="-31"/>
              </a:stretch>
            </a:blipFill>
          </p:spPr>
        </p:sp>
      </p:grpSp>
      <p:sp>
        <p:nvSpPr>
          <p:cNvPr name="Freeform 5" id="5"/>
          <p:cNvSpPr/>
          <p:nvPr/>
        </p:nvSpPr>
        <p:spPr>
          <a:xfrm flipH="false" flipV="false" rot="-5400000">
            <a:off x="-2071660" y="-1672434"/>
            <a:ext cx="4443665" cy="3344868"/>
          </a:xfrm>
          <a:custGeom>
            <a:avLst/>
            <a:gdLst/>
            <a:ahLst/>
            <a:cxnLst/>
            <a:rect r="r" b="b" t="t" l="l"/>
            <a:pathLst>
              <a:path h="3344868" w="4443665">
                <a:moveTo>
                  <a:pt x="0" y="0"/>
                </a:moveTo>
                <a:lnTo>
                  <a:pt x="4443665" y="0"/>
                </a:lnTo>
                <a:lnTo>
                  <a:pt x="4443665" y="3344868"/>
                </a:lnTo>
                <a:lnTo>
                  <a:pt x="0" y="33448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6615566" y="510186"/>
            <a:ext cx="1242625" cy="1037027"/>
          </a:xfrm>
          <a:custGeom>
            <a:avLst/>
            <a:gdLst/>
            <a:ahLst/>
            <a:cxnLst/>
            <a:rect r="r" b="b" t="t" l="l"/>
            <a:pathLst>
              <a:path h="1037027" w="1242625">
                <a:moveTo>
                  <a:pt x="0" y="0"/>
                </a:moveTo>
                <a:lnTo>
                  <a:pt x="1242625" y="0"/>
                </a:lnTo>
                <a:lnTo>
                  <a:pt x="1242625" y="1037028"/>
                </a:lnTo>
                <a:lnTo>
                  <a:pt x="0" y="10370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7945529" y="1133475"/>
            <a:ext cx="8260740" cy="1427040"/>
          </a:xfrm>
          <a:prstGeom prst="rect">
            <a:avLst/>
          </a:prstGeom>
        </p:spPr>
        <p:txBody>
          <a:bodyPr anchor="t" rtlCol="false" tIns="0" lIns="0" bIns="0" rIns="0">
            <a:spAutoFit/>
          </a:bodyPr>
          <a:lstStyle/>
          <a:p>
            <a:pPr>
              <a:lnSpc>
                <a:spcPts val="10779"/>
              </a:lnSpc>
            </a:pPr>
            <a:r>
              <a:rPr lang="en-US" sz="10888">
                <a:solidFill>
                  <a:srgbClr val="000000"/>
                </a:solidFill>
                <a:latin typeface="Hammersmith One"/>
              </a:rPr>
              <a:t>Introduction</a:t>
            </a:r>
          </a:p>
        </p:txBody>
      </p:sp>
      <p:sp>
        <p:nvSpPr>
          <p:cNvPr name="TextBox 8" id="8"/>
          <p:cNvSpPr txBox="true"/>
          <p:nvPr/>
        </p:nvSpPr>
        <p:spPr>
          <a:xfrm rot="0">
            <a:off x="7907429" y="3051897"/>
            <a:ext cx="8851038" cy="3303905"/>
          </a:xfrm>
          <a:prstGeom prst="rect">
            <a:avLst/>
          </a:prstGeom>
        </p:spPr>
        <p:txBody>
          <a:bodyPr anchor="t" rtlCol="false" tIns="0" lIns="0" bIns="0" rIns="0">
            <a:spAutoFit/>
          </a:bodyPr>
          <a:lstStyle/>
          <a:p>
            <a:pPr marL="604519" indent="-302260" lvl="1">
              <a:lnSpc>
                <a:spcPts val="5319"/>
              </a:lnSpc>
              <a:buFont typeface="Arial"/>
              <a:buChar char="•"/>
            </a:pPr>
            <a:r>
              <a:rPr lang="en-US" sz="2799">
                <a:solidFill>
                  <a:srgbClr val="737373"/>
                </a:solidFill>
                <a:latin typeface="Poppins"/>
              </a:rPr>
              <a:t>Capstone </a:t>
            </a:r>
          </a:p>
          <a:p>
            <a:pPr marL="604519" indent="-302260" lvl="1">
              <a:lnSpc>
                <a:spcPts val="5319"/>
              </a:lnSpc>
              <a:buFont typeface="Arial"/>
              <a:buChar char="•"/>
            </a:pPr>
            <a:r>
              <a:rPr lang="en-US" sz="2799">
                <a:solidFill>
                  <a:srgbClr val="737373"/>
                </a:solidFill>
                <a:latin typeface="Poppins"/>
              </a:rPr>
              <a:t>eWheelz</a:t>
            </a:r>
          </a:p>
          <a:p>
            <a:pPr marL="604519" indent="-302260" lvl="1">
              <a:lnSpc>
                <a:spcPts val="5319"/>
              </a:lnSpc>
              <a:buFont typeface="Arial"/>
              <a:buChar char="•"/>
            </a:pPr>
            <a:r>
              <a:rPr lang="en-US" sz="2799">
                <a:solidFill>
                  <a:srgbClr val="737373"/>
                </a:solidFill>
                <a:latin typeface="Poppins"/>
              </a:rPr>
              <a:t>Learning curve</a:t>
            </a:r>
          </a:p>
          <a:p>
            <a:pPr marL="604519" indent="-302260" lvl="1">
              <a:lnSpc>
                <a:spcPts val="5319"/>
              </a:lnSpc>
              <a:buFont typeface="Arial"/>
              <a:buChar char="•"/>
            </a:pPr>
            <a:r>
              <a:rPr lang="en-US" sz="2799">
                <a:solidFill>
                  <a:srgbClr val="737373"/>
                </a:solidFill>
                <a:latin typeface="Poppins"/>
              </a:rPr>
              <a:t>Deliverables</a:t>
            </a:r>
          </a:p>
          <a:p>
            <a:pPr marL="604519" indent="-302260" lvl="1">
              <a:lnSpc>
                <a:spcPts val="5319"/>
              </a:lnSpc>
              <a:buFont typeface="Arial"/>
              <a:buChar char="•"/>
            </a:pPr>
            <a:r>
              <a:rPr lang="en-US" sz="2799">
                <a:solidFill>
                  <a:srgbClr val="737373"/>
                </a:solidFill>
                <a:latin typeface="Poppins"/>
              </a:rPr>
              <a:t>Tools used</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1196872">
            <a:off x="10624945" y="-1309891"/>
            <a:ext cx="13368801" cy="10865189"/>
          </a:xfrm>
          <a:custGeom>
            <a:avLst/>
            <a:gdLst/>
            <a:ahLst/>
            <a:cxnLst/>
            <a:rect r="r" b="b" t="t" l="l"/>
            <a:pathLst>
              <a:path h="10865189" w="13368801">
                <a:moveTo>
                  <a:pt x="0" y="0"/>
                </a:moveTo>
                <a:lnTo>
                  <a:pt x="13368801" y="0"/>
                </a:lnTo>
                <a:lnTo>
                  <a:pt x="13368801" y="10865189"/>
                </a:lnTo>
                <a:lnTo>
                  <a:pt x="0" y="108651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681291" y="-8001733"/>
            <a:ext cx="16982569" cy="9552575"/>
            <a:chOff x="0" y="0"/>
            <a:chExt cx="11289030" cy="6350000"/>
          </a:xfrm>
        </p:grpSpPr>
        <p:sp>
          <p:nvSpPr>
            <p:cNvPr name="Freeform 4" id="4"/>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4"/>
              <a:stretch>
                <a:fillRect l="0" t="-9228" r="0" b="-9228"/>
              </a:stretch>
            </a:blipFill>
          </p:spPr>
        </p:sp>
      </p:grpSp>
      <p:sp>
        <p:nvSpPr>
          <p:cNvPr name="Freeform 5" id="5"/>
          <p:cNvSpPr/>
          <p:nvPr/>
        </p:nvSpPr>
        <p:spPr>
          <a:xfrm flipH="false" flipV="false" rot="-5400000">
            <a:off x="-2071660" y="-1672434"/>
            <a:ext cx="4443665" cy="3344868"/>
          </a:xfrm>
          <a:custGeom>
            <a:avLst/>
            <a:gdLst/>
            <a:ahLst/>
            <a:cxnLst/>
            <a:rect r="r" b="b" t="t" l="l"/>
            <a:pathLst>
              <a:path h="3344868" w="4443665">
                <a:moveTo>
                  <a:pt x="0" y="0"/>
                </a:moveTo>
                <a:lnTo>
                  <a:pt x="4443665" y="0"/>
                </a:lnTo>
                <a:lnTo>
                  <a:pt x="4443665" y="3344868"/>
                </a:lnTo>
                <a:lnTo>
                  <a:pt x="0" y="33448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6213998" y="8739786"/>
            <a:ext cx="1242625" cy="1037027"/>
          </a:xfrm>
          <a:custGeom>
            <a:avLst/>
            <a:gdLst/>
            <a:ahLst/>
            <a:cxnLst/>
            <a:rect r="r" b="b" t="t" l="l"/>
            <a:pathLst>
              <a:path h="1037027" w="1242625">
                <a:moveTo>
                  <a:pt x="0" y="0"/>
                </a:moveTo>
                <a:lnTo>
                  <a:pt x="1242625" y="0"/>
                </a:lnTo>
                <a:lnTo>
                  <a:pt x="1242625" y="1037028"/>
                </a:lnTo>
                <a:lnTo>
                  <a:pt x="0" y="10370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681291" y="2393283"/>
            <a:ext cx="10084256" cy="1146465"/>
          </a:xfrm>
          <a:prstGeom prst="rect">
            <a:avLst/>
          </a:prstGeom>
        </p:spPr>
        <p:txBody>
          <a:bodyPr anchor="t" rtlCol="false" tIns="0" lIns="0" bIns="0" rIns="0">
            <a:spAutoFit/>
          </a:bodyPr>
          <a:lstStyle/>
          <a:p>
            <a:pPr>
              <a:lnSpc>
                <a:spcPts val="8614"/>
              </a:lnSpc>
            </a:pPr>
            <a:r>
              <a:rPr lang="en-US" sz="8701">
                <a:solidFill>
                  <a:srgbClr val="000000"/>
                </a:solidFill>
                <a:latin typeface="Hammersmith One"/>
              </a:rPr>
              <a:t>Page object model</a:t>
            </a:r>
          </a:p>
        </p:txBody>
      </p:sp>
      <p:sp>
        <p:nvSpPr>
          <p:cNvPr name="TextBox 8" id="8"/>
          <p:cNvSpPr txBox="true"/>
          <p:nvPr/>
        </p:nvSpPr>
        <p:spPr>
          <a:xfrm rot="0">
            <a:off x="681291" y="4380723"/>
            <a:ext cx="9844076" cy="4703432"/>
          </a:xfrm>
          <a:prstGeom prst="rect">
            <a:avLst/>
          </a:prstGeom>
        </p:spPr>
        <p:txBody>
          <a:bodyPr anchor="t" rtlCol="false" tIns="0" lIns="0" bIns="0" rIns="0">
            <a:spAutoFit/>
          </a:bodyPr>
          <a:lstStyle/>
          <a:p>
            <a:pPr marL="606093" indent="-303047" lvl="1">
              <a:lnSpc>
                <a:spcPts val="5333"/>
              </a:lnSpc>
              <a:buFont typeface="Arial"/>
              <a:buChar char="•"/>
            </a:pPr>
            <a:r>
              <a:rPr lang="en-US" sz="2807">
                <a:solidFill>
                  <a:srgbClr val="737373"/>
                </a:solidFill>
                <a:latin typeface="Poppins"/>
              </a:rPr>
              <a:t>What is Page Object Model in Selenium?</a:t>
            </a:r>
          </a:p>
          <a:p>
            <a:pPr marL="606093" indent="-303047" lvl="1">
              <a:lnSpc>
                <a:spcPts val="5333"/>
              </a:lnSpc>
              <a:buFont typeface="Arial"/>
              <a:buChar char="•"/>
            </a:pPr>
            <a:r>
              <a:rPr lang="en-US" sz="2807">
                <a:solidFill>
                  <a:srgbClr val="737373"/>
                </a:solidFill>
                <a:latin typeface="Poppins"/>
              </a:rPr>
              <a:t>D</a:t>
            </a:r>
            <a:r>
              <a:rPr lang="en-US" sz="2807">
                <a:solidFill>
                  <a:srgbClr val="737373"/>
                </a:solidFill>
                <a:latin typeface="Poppins"/>
              </a:rPr>
              <a:t>esign pattern in Selenium that creates an object repository for storing all web elements. It helps reduce code duplication and improves test case maintenance.</a:t>
            </a:r>
          </a:p>
          <a:p>
            <a:pPr marL="606093" indent="-303047" lvl="1">
              <a:lnSpc>
                <a:spcPts val="5333"/>
              </a:lnSpc>
              <a:buFont typeface="Arial"/>
              <a:buChar char="•"/>
            </a:pPr>
            <a:r>
              <a:rPr lang="en-US" sz="2807">
                <a:solidFill>
                  <a:srgbClr val="737373"/>
                </a:solidFill>
                <a:latin typeface="Poppins"/>
              </a:rPr>
              <a:t>Is POM a framework?</a:t>
            </a:r>
          </a:p>
          <a:p>
            <a:pPr marL="606093" indent="-303047" lvl="1">
              <a:lnSpc>
                <a:spcPts val="5333"/>
              </a:lnSpc>
              <a:buFont typeface="Arial"/>
              <a:buChar char="•"/>
            </a:pPr>
            <a:r>
              <a:rPr lang="en-US" sz="2807">
                <a:solidFill>
                  <a:srgbClr val="737373"/>
                </a:solidFill>
                <a:latin typeface="Poppins"/>
              </a:rPr>
              <a:t>Why Quad Sqaud has choosen this framework?</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true" flipV="true" rot="-1196872">
            <a:off x="9735276" y="3666503"/>
            <a:ext cx="9881325" cy="8030822"/>
          </a:xfrm>
          <a:custGeom>
            <a:avLst/>
            <a:gdLst/>
            <a:ahLst/>
            <a:cxnLst/>
            <a:rect r="r" b="b" t="t" l="l"/>
            <a:pathLst>
              <a:path h="8030822" w="9881325">
                <a:moveTo>
                  <a:pt x="9881325" y="8030822"/>
                </a:moveTo>
                <a:lnTo>
                  <a:pt x="0" y="8030822"/>
                </a:lnTo>
                <a:lnTo>
                  <a:pt x="0" y="0"/>
                </a:lnTo>
                <a:lnTo>
                  <a:pt x="9881325" y="0"/>
                </a:lnTo>
                <a:lnTo>
                  <a:pt x="9881325" y="8030822"/>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2638266" y="1247775"/>
            <a:ext cx="10309423" cy="1419646"/>
          </a:xfrm>
          <a:prstGeom prst="rect">
            <a:avLst/>
          </a:prstGeom>
        </p:spPr>
        <p:txBody>
          <a:bodyPr anchor="t" rtlCol="false" tIns="0" lIns="0" bIns="0" rIns="0">
            <a:spAutoFit/>
          </a:bodyPr>
          <a:lstStyle/>
          <a:p>
            <a:pPr>
              <a:lnSpc>
                <a:spcPts val="10669"/>
              </a:lnSpc>
            </a:pPr>
            <a:r>
              <a:rPr lang="en-US" sz="10777">
                <a:solidFill>
                  <a:srgbClr val="000000"/>
                </a:solidFill>
                <a:latin typeface="Hammersmith One"/>
              </a:rPr>
              <a:t>Selenium / Java</a:t>
            </a:r>
          </a:p>
        </p:txBody>
      </p:sp>
      <p:sp>
        <p:nvSpPr>
          <p:cNvPr name="TextBox 4" id="4"/>
          <p:cNvSpPr txBox="true"/>
          <p:nvPr/>
        </p:nvSpPr>
        <p:spPr>
          <a:xfrm rot="0">
            <a:off x="1028700" y="2927087"/>
            <a:ext cx="15609287" cy="6556077"/>
          </a:xfrm>
          <a:prstGeom prst="rect">
            <a:avLst/>
          </a:prstGeom>
        </p:spPr>
        <p:txBody>
          <a:bodyPr anchor="t" rtlCol="false" tIns="0" lIns="0" bIns="0" rIns="0">
            <a:spAutoFit/>
          </a:bodyPr>
          <a:lstStyle/>
          <a:p>
            <a:pPr marL="664019" indent="-332010" lvl="1">
              <a:lnSpc>
                <a:spcPts val="5843"/>
              </a:lnSpc>
              <a:buFont typeface="Arial"/>
              <a:buChar char="•"/>
            </a:pPr>
            <a:r>
              <a:rPr lang="en-US" sz="3075">
                <a:solidFill>
                  <a:srgbClr val="737373"/>
                </a:solidFill>
                <a:latin typeface="Poppins"/>
              </a:rPr>
              <a:t>Why we choose Selenium and Java:</a:t>
            </a:r>
          </a:p>
          <a:p>
            <a:pPr marL="664019" indent="-332010" lvl="1">
              <a:lnSpc>
                <a:spcPts val="5843"/>
              </a:lnSpc>
              <a:buFont typeface="Arial"/>
              <a:buChar char="•"/>
            </a:pPr>
            <a:r>
              <a:rPr lang="en-US" sz="3075">
                <a:solidFill>
                  <a:srgbClr val="737373"/>
                </a:solidFill>
                <a:latin typeface="Poppins"/>
              </a:rPr>
              <a:t> Selenium Advantages:</a:t>
            </a:r>
          </a:p>
          <a:p>
            <a:pPr marL="664019" indent="-332010" lvl="1">
              <a:lnSpc>
                <a:spcPts val="5843"/>
              </a:lnSpc>
              <a:buFont typeface="Arial"/>
              <a:buChar char="•"/>
            </a:pPr>
            <a:r>
              <a:rPr lang="en-US" sz="3075">
                <a:solidFill>
                  <a:srgbClr val="737373"/>
                </a:solidFill>
                <a:latin typeface="Poppins"/>
              </a:rPr>
              <a:t>Cross-Browser Compatibility</a:t>
            </a:r>
          </a:p>
          <a:p>
            <a:pPr marL="664019" indent="-332010" lvl="1">
              <a:lnSpc>
                <a:spcPts val="5843"/>
              </a:lnSpc>
              <a:buFont typeface="Arial"/>
              <a:buChar char="•"/>
            </a:pPr>
            <a:r>
              <a:rPr lang="en-US" sz="3075">
                <a:solidFill>
                  <a:srgbClr val="737373"/>
                </a:solidFill>
                <a:latin typeface="Poppins"/>
              </a:rPr>
              <a:t>Real Browser Interaction</a:t>
            </a:r>
          </a:p>
          <a:p>
            <a:pPr marL="664019" indent="-332010" lvl="1">
              <a:lnSpc>
                <a:spcPts val="5843"/>
              </a:lnSpc>
              <a:buFont typeface="Arial"/>
              <a:buChar char="•"/>
            </a:pPr>
            <a:r>
              <a:rPr lang="en-US" sz="3075">
                <a:solidFill>
                  <a:srgbClr val="737373"/>
                </a:solidFill>
                <a:latin typeface="Poppins"/>
              </a:rPr>
              <a:t>Rich Ecosystem</a:t>
            </a:r>
          </a:p>
          <a:p>
            <a:pPr marL="664019" indent="-332010" lvl="1">
              <a:lnSpc>
                <a:spcPts val="5843"/>
              </a:lnSpc>
              <a:buFont typeface="Arial"/>
              <a:buChar char="•"/>
            </a:pPr>
            <a:r>
              <a:rPr lang="en-US" sz="3075">
                <a:solidFill>
                  <a:srgbClr val="737373"/>
                </a:solidFill>
                <a:latin typeface="Poppins"/>
              </a:rPr>
              <a:t>Web Element Interaction</a:t>
            </a:r>
          </a:p>
          <a:p>
            <a:pPr marL="664019" indent="-332010" lvl="1">
              <a:lnSpc>
                <a:spcPts val="5843"/>
              </a:lnSpc>
              <a:buFont typeface="Arial"/>
              <a:buChar char="•"/>
            </a:pPr>
            <a:r>
              <a:rPr lang="en-US" sz="3075">
                <a:solidFill>
                  <a:srgbClr val="737373"/>
                </a:solidFill>
                <a:latin typeface="Poppins"/>
              </a:rPr>
              <a:t>Flexible Language Support</a:t>
            </a:r>
          </a:p>
          <a:p>
            <a:pPr marL="664019" indent="-332010" lvl="1">
              <a:lnSpc>
                <a:spcPts val="5843"/>
              </a:lnSpc>
              <a:buFont typeface="Arial"/>
              <a:buChar char="•"/>
            </a:pPr>
            <a:r>
              <a:rPr lang="en-US" sz="3075">
                <a:solidFill>
                  <a:srgbClr val="737373"/>
                </a:solidFill>
                <a:latin typeface="Poppins"/>
              </a:rPr>
              <a:t>Robust Locators</a:t>
            </a:r>
          </a:p>
          <a:p>
            <a:pPr>
              <a:lnSpc>
                <a:spcPts val="5843"/>
              </a:lnSpc>
            </a:pPr>
          </a:p>
        </p:txBody>
      </p:sp>
      <p:sp>
        <p:nvSpPr>
          <p:cNvPr name="Freeform 5" id="5"/>
          <p:cNvSpPr/>
          <p:nvPr/>
        </p:nvSpPr>
        <p:spPr>
          <a:xfrm flipH="false" flipV="false" rot="-5400000">
            <a:off x="-2071660" y="-1672434"/>
            <a:ext cx="4443665" cy="3344868"/>
          </a:xfrm>
          <a:custGeom>
            <a:avLst/>
            <a:gdLst/>
            <a:ahLst/>
            <a:cxnLst/>
            <a:rect r="r" b="b" t="t" l="l"/>
            <a:pathLst>
              <a:path h="3344868" w="4443665">
                <a:moveTo>
                  <a:pt x="0" y="0"/>
                </a:moveTo>
                <a:lnTo>
                  <a:pt x="4443665" y="0"/>
                </a:lnTo>
                <a:lnTo>
                  <a:pt x="4443665" y="3344868"/>
                </a:lnTo>
                <a:lnTo>
                  <a:pt x="0" y="334486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16637987" y="510186"/>
            <a:ext cx="1242625" cy="1037027"/>
          </a:xfrm>
          <a:custGeom>
            <a:avLst/>
            <a:gdLst/>
            <a:ahLst/>
            <a:cxnLst/>
            <a:rect r="r" b="b" t="t" l="l"/>
            <a:pathLst>
              <a:path h="1037027" w="1242625">
                <a:moveTo>
                  <a:pt x="0" y="0"/>
                </a:moveTo>
                <a:lnTo>
                  <a:pt x="1242626" y="0"/>
                </a:lnTo>
                <a:lnTo>
                  <a:pt x="1242626" y="1037028"/>
                </a:lnTo>
                <a:lnTo>
                  <a:pt x="0" y="103702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false" flipV="false" rot="0">
            <a:off x="9144000" y="6619580"/>
            <a:ext cx="13368801" cy="10865189"/>
          </a:xfrm>
          <a:custGeom>
            <a:avLst/>
            <a:gdLst/>
            <a:ahLst/>
            <a:cxnLst/>
            <a:rect r="r" b="b" t="t" l="l"/>
            <a:pathLst>
              <a:path h="10865189" w="13368801">
                <a:moveTo>
                  <a:pt x="0" y="0"/>
                </a:moveTo>
                <a:lnTo>
                  <a:pt x="13368801" y="0"/>
                </a:lnTo>
                <a:lnTo>
                  <a:pt x="13368801" y="10865189"/>
                </a:lnTo>
                <a:lnTo>
                  <a:pt x="0" y="1086518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450725" y="223262"/>
            <a:ext cx="6560317" cy="9840476"/>
            <a:chOff x="0" y="0"/>
            <a:chExt cx="6350000" cy="9525000"/>
          </a:xfrm>
        </p:grpSpPr>
        <p:sp>
          <p:nvSpPr>
            <p:cNvPr name="Freeform 4" id="4"/>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4"/>
              <a:stretch>
                <a:fillRect l="0" t="-31" r="0" b="-31"/>
              </a:stretch>
            </a:blipFill>
          </p:spPr>
        </p:sp>
      </p:grpSp>
      <p:sp>
        <p:nvSpPr>
          <p:cNvPr name="Freeform 5" id="5"/>
          <p:cNvSpPr/>
          <p:nvPr/>
        </p:nvSpPr>
        <p:spPr>
          <a:xfrm flipH="false" flipV="false" rot="-5400000">
            <a:off x="-2071660" y="-1672434"/>
            <a:ext cx="4443665" cy="3344868"/>
          </a:xfrm>
          <a:custGeom>
            <a:avLst/>
            <a:gdLst/>
            <a:ahLst/>
            <a:cxnLst/>
            <a:rect r="r" b="b" t="t" l="l"/>
            <a:pathLst>
              <a:path h="3344868" w="4443665">
                <a:moveTo>
                  <a:pt x="0" y="0"/>
                </a:moveTo>
                <a:lnTo>
                  <a:pt x="4443665" y="0"/>
                </a:lnTo>
                <a:lnTo>
                  <a:pt x="4443665" y="3344868"/>
                </a:lnTo>
                <a:lnTo>
                  <a:pt x="0" y="334486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6615566" y="510186"/>
            <a:ext cx="1242625" cy="1037027"/>
          </a:xfrm>
          <a:custGeom>
            <a:avLst/>
            <a:gdLst/>
            <a:ahLst/>
            <a:cxnLst/>
            <a:rect r="r" b="b" t="t" l="l"/>
            <a:pathLst>
              <a:path h="1037027" w="1242625">
                <a:moveTo>
                  <a:pt x="0" y="0"/>
                </a:moveTo>
                <a:lnTo>
                  <a:pt x="1242625" y="0"/>
                </a:lnTo>
                <a:lnTo>
                  <a:pt x="1242625" y="1037028"/>
                </a:lnTo>
                <a:lnTo>
                  <a:pt x="0" y="103702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7764528" y="2381885"/>
            <a:ext cx="8851038" cy="5304155"/>
          </a:xfrm>
          <a:prstGeom prst="rect">
            <a:avLst/>
          </a:prstGeom>
        </p:spPr>
        <p:txBody>
          <a:bodyPr anchor="t" rtlCol="false" tIns="0" lIns="0" bIns="0" rIns="0">
            <a:spAutoFit/>
          </a:bodyPr>
          <a:lstStyle/>
          <a:p>
            <a:pPr>
              <a:lnSpc>
                <a:spcPts val="5319"/>
              </a:lnSpc>
            </a:pPr>
          </a:p>
          <a:p>
            <a:pPr marL="604519" indent="-302260" lvl="1">
              <a:lnSpc>
                <a:spcPts val="5319"/>
              </a:lnSpc>
              <a:buFont typeface="Arial"/>
              <a:buChar char="•"/>
            </a:pPr>
            <a:r>
              <a:rPr lang="en-US" sz="2799">
                <a:solidFill>
                  <a:srgbClr val="737373"/>
                </a:solidFill>
                <a:latin typeface="Poppins"/>
              </a:rPr>
              <a:t>Wide Adoption</a:t>
            </a:r>
          </a:p>
          <a:p>
            <a:pPr marL="604519" indent="-302260" lvl="1">
              <a:lnSpc>
                <a:spcPts val="5319"/>
              </a:lnSpc>
              <a:buFont typeface="Arial"/>
              <a:buChar char="•"/>
            </a:pPr>
            <a:r>
              <a:rPr lang="en-US" sz="2799">
                <a:solidFill>
                  <a:srgbClr val="737373"/>
                </a:solidFill>
                <a:latin typeface="Poppins"/>
              </a:rPr>
              <a:t>Platform Independence</a:t>
            </a:r>
          </a:p>
          <a:p>
            <a:pPr marL="604519" indent="-302260" lvl="1">
              <a:lnSpc>
                <a:spcPts val="5319"/>
              </a:lnSpc>
              <a:buFont typeface="Arial"/>
              <a:buChar char="•"/>
            </a:pPr>
            <a:r>
              <a:rPr lang="en-US" sz="2799">
                <a:solidFill>
                  <a:srgbClr val="737373"/>
                </a:solidFill>
                <a:latin typeface="Poppins"/>
              </a:rPr>
              <a:t>Object-Oriented Programming (OOP)</a:t>
            </a:r>
          </a:p>
          <a:p>
            <a:pPr marL="604519" indent="-302260" lvl="1">
              <a:lnSpc>
                <a:spcPts val="5319"/>
              </a:lnSpc>
              <a:buFont typeface="Arial"/>
              <a:buChar char="•"/>
            </a:pPr>
            <a:r>
              <a:rPr lang="en-US" sz="2799">
                <a:solidFill>
                  <a:srgbClr val="737373"/>
                </a:solidFill>
                <a:latin typeface="Poppins"/>
              </a:rPr>
              <a:t>Rich Libraries and Frameworks</a:t>
            </a:r>
          </a:p>
          <a:p>
            <a:pPr marL="604519" indent="-302260" lvl="1">
              <a:lnSpc>
                <a:spcPts val="5319"/>
              </a:lnSpc>
              <a:buFont typeface="Arial"/>
              <a:buChar char="•"/>
            </a:pPr>
            <a:r>
              <a:rPr lang="en-US" sz="2799">
                <a:solidFill>
                  <a:srgbClr val="737373"/>
                </a:solidFill>
                <a:latin typeface="Poppins"/>
              </a:rPr>
              <a:t>Strong IDE and Tool Support</a:t>
            </a:r>
          </a:p>
          <a:p>
            <a:pPr marL="604519" indent="-302260" lvl="1">
              <a:lnSpc>
                <a:spcPts val="5319"/>
              </a:lnSpc>
              <a:buFont typeface="Arial"/>
              <a:buChar char="•"/>
            </a:pPr>
            <a:r>
              <a:rPr lang="en-US" sz="2799">
                <a:solidFill>
                  <a:srgbClr val="737373"/>
                </a:solidFill>
                <a:latin typeface="Poppins"/>
              </a:rPr>
              <a:t>Concurrency and Parallelism</a:t>
            </a:r>
          </a:p>
          <a:p>
            <a:pPr marL="604519" indent="-302260" lvl="1">
              <a:lnSpc>
                <a:spcPts val="5319"/>
              </a:lnSpc>
              <a:buFont typeface="Arial"/>
              <a:buChar char="•"/>
            </a:pPr>
            <a:r>
              <a:rPr lang="en-US" sz="2799">
                <a:solidFill>
                  <a:srgbClr val="737373"/>
                </a:solidFill>
                <a:latin typeface="Poppins"/>
              </a:rPr>
              <a:t>Community and Resources</a:t>
            </a:r>
          </a:p>
        </p:txBody>
      </p:sp>
      <p:sp>
        <p:nvSpPr>
          <p:cNvPr name="TextBox 8" id="8"/>
          <p:cNvSpPr txBox="true"/>
          <p:nvPr/>
        </p:nvSpPr>
        <p:spPr>
          <a:xfrm rot="0">
            <a:off x="7978577" y="710211"/>
            <a:ext cx="8636989" cy="2433995"/>
          </a:xfrm>
          <a:prstGeom prst="rect">
            <a:avLst/>
          </a:prstGeom>
        </p:spPr>
        <p:txBody>
          <a:bodyPr anchor="t" rtlCol="false" tIns="0" lIns="0" bIns="0" rIns="0">
            <a:spAutoFit/>
          </a:bodyPr>
          <a:lstStyle/>
          <a:p>
            <a:pPr>
              <a:lnSpc>
                <a:spcPts val="9382"/>
              </a:lnSpc>
            </a:pPr>
            <a:r>
              <a:rPr lang="en-US" sz="9477">
                <a:solidFill>
                  <a:srgbClr val="000000"/>
                </a:solidFill>
                <a:latin typeface="Hammersmith One"/>
              </a:rPr>
              <a:t>Java Advantages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true" flipV="false" rot="0">
            <a:off x="10574900" y="1695442"/>
            <a:ext cx="13368801" cy="10865189"/>
          </a:xfrm>
          <a:custGeom>
            <a:avLst/>
            <a:gdLst/>
            <a:ahLst/>
            <a:cxnLst/>
            <a:rect r="r" b="b" t="t" l="l"/>
            <a:pathLst>
              <a:path h="10865189" w="13368801">
                <a:moveTo>
                  <a:pt x="13368800" y="0"/>
                </a:moveTo>
                <a:lnTo>
                  <a:pt x="0" y="0"/>
                </a:lnTo>
                <a:lnTo>
                  <a:pt x="0" y="10865189"/>
                </a:lnTo>
                <a:lnTo>
                  <a:pt x="13368800" y="10865189"/>
                </a:lnTo>
                <a:lnTo>
                  <a:pt x="133688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12298279" y="435788"/>
            <a:ext cx="6560317" cy="9840476"/>
            <a:chOff x="0" y="0"/>
            <a:chExt cx="6350000" cy="9525000"/>
          </a:xfrm>
        </p:grpSpPr>
        <p:sp>
          <p:nvSpPr>
            <p:cNvPr name="Freeform 4" id="4"/>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4"/>
              <a:stretch>
                <a:fillRect l="-74481" t="0" r="-74481" b="0"/>
              </a:stretch>
            </a:blipFill>
          </p:spPr>
        </p:sp>
      </p:grpSp>
      <p:sp>
        <p:nvSpPr>
          <p:cNvPr name="Freeform 5" id="5"/>
          <p:cNvSpPr/>
          <p:nvPr/>
        </p:nvSpPr>
        <p:spPr>
          <a:xfrm flipH="false" flipV="false" rot="-5400000">
            <a:off x="-1101469" y="9146146"/>
            <a:ext cx="3031255" cy="2281708"/>
          </a:xfrm>
          <a:custGeom>
            <a:avLst/>
            <a:gdLst/>
            <a:ahLst/>
            <a:cxnLst/>
            <a:rect r="r" b="b" t="t" l="l"/>
            <a:pathLst>
              <a:path h="2281708" w="3031255">
                <a:moveTo>
                  <a:pt x="0" y="0"/>
                </a:moveTo>
                <a:lnTo>
                  <a:pt x="3031255" y="0"/>
                </a:lnTo>
                <a:lnTo>
                  <a:pt x="3031255" y="2281708"/>
                </a:lnTo>
                <a:lnTo>
                  <a:pt x="0" y="228170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626978" y="654863"/>
            <a:ext cx="7388126" cy="1406050"/>
          </a:xfrm>
          <a:prstGeom prst="rect">
            <a:avLst/>
          </a:prstGeom>
        </p:spPr>
        <p:txBody>
          <a:bodyPr anchor="t" rtlCol="false" tIns="0" lIns="0" bIns="0" rIns="0">
            <a:spAutoFit/>
          </a:bodyPr>
          <a:lstStyle/>
          <a:p>
            <a:pPr>
              <a:lnSpc>
                <a:spcPts val="10581"/>
              </a:lnSpc>
            </a:pPr>
            <a:r>
              <a:rPr lang="en-US" sz="10687">
                <a:solidFill>
                  <a:srgbClr val="000000"/>
                </a:solidFill>
                <a:latin typeface="Hammersmith One"/>
              </a:rPr>
              <a:t>TestNG</a:t>
            </a:r>
          </a:p>
        </p:txBody>
      </p:sp>
      <p:sp>
        <p:nvSpPr>
          <p:cNvPr name="TextBox 7" id="7"/>
          <p:cNvSpPr txBox="true"/>
          <p:nvPr/>
        </p:nvSpPr>
        <p:spPr>
          <a:xfrm rot="0">
            <a:off x="626978" y="2434588"/>
            <a:ext cx="9947921" cy="3303905"/>
          </a:xfrm>
          <a:prstGeom prst="rect">
            <a:avLst/>
          </a:prstGeom>
        </p:spPr>
        <p:txBody>
          <a:bodyPr anchor="t" rtlCol="false" tIns="0" lIns="0" bIns="0" rIns="0">
            <a:spAutoFit/>
          </a:bodyPr>
          <a:lstStyle/>
          <a:p>
            <a:pPr algn="just" marL="604519" indent="-302260" lvl="1">
              <a:lnSpc>
                <a:spcPts val="5319"/>
              </a:lnSpc>
              <a:buFont typeface="Arial"/>
              <a:buChar char="•"/>
            </a:pPr>
            <a:r>
              <a:rPr lang="en-US" sz="2799">
                <a:solidFill>
                  <a:srgbClr val="737373"/>
                </a:solidFill>
                <a:latin typeface="Poppins"/>
              </a:rPr>
              <a:t>Flexible Test Configuration</a:t>
            </a:r>
          </a:p>
          <a:p>
            <a:pPr algn="just" marL="604519" indent="-302260" lvl="1">
              <a:lnSpc>
                <a:spcPts val="5319"/>
              </a:lnSpc>
              <a:buFont typeface="Arial"/>
              <a:buChar char="•"/>
            </a:pPr>
            <a:r>
              <a:rPr lang="en-US" sz="2799">
                <a:solidFill>
                  <a:srgbClr val="737373"/>
                </a:solidFill>
                <a:latin typeface="Poppins"/>
              </a:rPr>
              <a:t>Annotations-based Testing</a:t>
            </a:r>
          </a:p>
          <a:p>
            <a:pPr algn="just" marL="604519" indent="-302260" lvl="1">
              <a:lnSpc>
                <a:spcPts val="5319"/>
              </a:lnSpc>
              <a:buFont typeface="Arial"/>
              <a:buChar char="•"/>
            </a:pPr>
            <a:r>
              <a:rPr lang="en-US" sz="2799">
                <a:solidFill>
                  <a:srgbClr val="737373"/>
                </a:solidFill>
                <a:latin typeface="Poppins"/>
              </a:rPr>
              <a:t>Data-Driven Testing</a:t>
            </a:r>
          </a:p>
          <a:p>
            <a:pPr algn="just" marL="604519" indent="-302260" lvl="1">
              <a:lnSpc>
                <a:spcPts val="5319"/>
              </a:lnSpc>
              <a:buFont typeface="Arial"/>
              <a:buChar char="•"/>
            </a:pPr>
            <a:r>
              <a:rPr lang="en-US" sz="2799">
                <a:solidFill>
                  <a:srgbClr val="737373"/>
                </a:solidFill>
                <a:latin typeface="Poppins"/>
              </a:rPr>
              <a:t>Test Configuration through XML</a:t>
            </a:r>
          </a:p>
          <a:p>
            <a:pPr algn="just" marL="604519" indent="-302260" lvl="1">
              <a:lnSpc>
                <a:spcPts val="5319"/>
              </a:lnSpc>
              <a:buFont typeface="Arial"/>
              <a:buChar char="•"/>
            </a:pPr>
            <a:r>
              <a:rPr lang="en-US" sz="2799">
                <a:solidFill>
                  <a:srgbClr val="737373"/>
                </a:solidFill>
                <a:latin typeface="Poppins"/>
              </a:rPr>
              <a:t>Test Reports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EDEDED"/>
        </a:solidFill>
      </p:bgPr>
    </p:bg>
    <p:spTree>
      <p:nvGrpSpPr>
        <p:cNvPr id="1" name=""/>
        <p:cNvGrpSpPr/>
        <p:nvPr/>
      </p:nvGrpSpPr>
      <p:grpSpPr>
        <a:xfrm>
          <a:off x="0" y="0"/>
          <a:ext cx="0" cy="0"/>
          <a:chOff x="0" y="0"/>
          <a:chExt cx="0" cy="0"/>
        </a:xfrm>
      </p:grpSpPr>
      <p:sp>
        <p:nvSpPr>
          <p:cNvPr name="Freeform 2" id="2"/>
          <p:cNvSpPr/>
          <p:nvPr/>
        </p:nvSpPr>
        <p:spPr>
          <a:xfrm flipH="true" flipV="false" rot="0">
            <a:off x="10574900" y="1695442"/>
            <a:ext cx="13368801" cy="10865189"/>
          </a:xfrm>
          <a:custGeom>
            <a:avLst/>
            <a:gdLst/>
            <a:ahLst/>
            <a:cxnLst/>
            <a:rect r="r" b="b" t="t" l="l"/>
            <a:pathLst>
              <a:path h="10865189" w="13368801">
                <a:moveTo>
                  <a:pt x="13368800" y="0"/>
                </a:moveTo>
                <a:lnTo>
                  <a:pt x="0" y="0"/>
                </a:lnTo>
                <a:lnTo>
                  <a:pt x="0" y="10865189"/>
                </a:lnTo>
                <a:lnTo>
                  <a:pt x="13368800" y="10865189"/>
                </a:lnTo>
                <a:lnTo>
                  <a:pt x="1336880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12298279" y="435788"/>
            <a:ext cx="6560317" cy="9840476"/>
            <a:chOff x="0" y="0"/>
            <a:chExt cx="6350000" cy="9525000"/>
          </a:xfrm>
        </p:grpSpPr>
        <p:sp>
          <p:nvSpPr>
            <p:cNvPr name="Freeform 4" id="4"/>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4"/>
              <a:stretch>
                <a:fillRect l="-74481" t="0" r="-74481" b="0"/>
              </a:stretch>
            </a:blipFill>
          </p:spPr>
        </p:sp>
      </p:grpSp>
      <p:sp>
        <p:nvSpPr>
          <p:cNvPr name="Freeform 5" id="5"/>
          <p:cNvSpPr/>
          <p:nvPr/>
        </p:nvSpPr>
        <p:spPr>
          <a:xfrm flipH="false" flipV="false" rot="-5400000">
            <a:off x="-1101469" y="9146146"/>
            <a:ext cx="3031255" cy="2281708"/>
          </a:xfrm>
          <a:custGeom>
            <a:avLst/>
            <a:gdLst/>
            <a:ahLst/>
            <a:cxnLst/>
            <a:rect r="r" b="b" t="t" l="l"/>
            <a:pathLst>
              <a:path h="2281708" w="3031255">
                <a:moveTo>
                  <a:pt x="0" y="0"/>
                </a:moveTo>
                <a:lnTo>
                  <a:pt x="3031255" y="0"/>
                </a:lnTo>
                <a:lnTo>
                  <a:pt x="3031255" y="2281708"/>
                </a:lnTo>
                <a:lnTo>
                  <a:pt x="0" y="228170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626978" y="654863"/>
            <a:ext cx="7388126" cy="1406050"/>
          </a:xfrm>
          <a:prstGeom prst="rect">
            <a:avLst/>
          </a:prstGeom>
        </p:spPr>
        <p:txBody>
          <a:bodyPr anchor="t" rtlCol="false" tIns="0" lIns="0" bIns="0" rIns="0">
            <a:spAutoFit/>
          </a:bodyPr>
          <a:lstStyle/>
          <a:p>
            <a:pPr>
              <a:lnSpc>
                <a:spcPts val="10581"/>
              </a:lnSpc>
            </a:pPr>
            <a:r>
              <a:rPr lang="en-US" sz="10687">
                <a:solidFill>
                  <a:srgbClr val="000000"/>
                </a:solidFill>
                <a:latin typeface="Hammersmith One"/>
              </a:rPr>
              <a:t>Maven</a:t>
            </a:r>
          </a:p>
        </p:txBody>
      </p:sp>
      <p:sp>
        <p:nvSpPr>
          <p:cNvPr name="TextBox 7" id="7"/>
          <p:cNvSpPr txBox="true"/>
          <p:nvPr/>
        </p:nvSpPr>
        <p:spPr>
          <a:xfrm rot="0">
            <a:off x="626978" y="2434588"/>
            <a:ext cx="9947921" cy="2637155"/>
          </a:xfrm>
          <a:prstGeom prst="rect">
            <a:avLst/>
          </a:prstGeom>
        </p:spPr>
        <p:txBody>
          <a:bodyPr anchor="t" rtlCol="false" tIns="0" lIns="0" bIns="0" rIns="0">
            <a:spAutoFit/>
          </a:bodyPr>
          <a:lstStyle/>
          <a:p>
            <a:pPr algn="just" marL="604519" indent="-302260" lvl="1">
              <a:lnSpc>
                <a:spcPts val="5319"/>
              </a:lnSpc>
              <a:buFont typeface="Arial"/>
              <a:buChar char="•"/>
            </a:pPr>
            <a:r>
              <a:rPr lang="en-US" sz="2799">
                <a:solidFill>
                  <a:srgbClr val="737373"/>
                </a:solidFill>
                <a:latin typeface="Poppins"/>
              </a:rPr>
              <a:t>Dependency Management</a:t>
            </a:r>
          </a:p>
          <a:p>
            <a:pPr algn="just" marL="604519" indent="-302260" lvl="1">
              <a:lnSpc>
                <a:spcPts val="5319"/>
              </a:lnSpc>
              <a:buFont typeface="Arial"/>
              <a:buChar char="•"/>
            </a:pPr>
            <a:r>
              <a:rPr lang="en-US" sz="2799">
                <a:solidFill>
                  <a:srgbClr val="737373"/>
                </a:solidFill>
                <a:latin typeface="Poppins"/>
              </a:rPr>
              <a:t>Project Structure</a:t>
            </a:r>
          </a:p>
          <a:p>
            <a:pPr algn="just" marL="604519" indent="-302260" lvl="1">
              <a:lnSpc>
                <a:spcPts val="5319"/>
              </a:lnSpc>
              <a:buFont typeface="Arial"/>
              <a:buChar char="•"/>
            </a:pPr>
            <a:r>
              <a:rPr lang="en-US" sz="2799">
                <a:solidFill>
                  <a:srgbClr val="737373"/>
                </a:solidFill>
                <a:latin typeface="Poppins"/>
              </a:rPr>
              <a:t>Documentation</a:t>
            </a:r>
          </a:p>
          <a:p>
            <a:pPr algn="just" marL="604519" indent="-302260" lvl="1">
              <a:lnSpc>
                <a:spcPts val="5319"/>
              </a:lnSpc>
              <a:buFont typeface="Arial"/>
              <a:buChar char="•"/>
            </a:pPr>
            <a:r>
              <a:rPr lang="en-US" sz="2799">
                <a:solidFill>
                  <a:srgbClr val="737373"/>
                </a:solidFill>
                <a:latin typeface="Poppins"/>
              </a:rPr>
              <a:t>Build Output</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DAFh1BXIJkE</dc:identifier>
  <dcterms:modified xsi:type="dcterms:W3CDTF">2011-08-01T06:04:30Z</dcterms:modified>
  <cp:revision>1</cp:revision>
  <dc:title>Created by Meet Patel Rahil Shakya Shijo Jose</dc:title>
</cp:coreProperties>
</file>

<file path=docProps/thumbnail.jpeg>
</file>